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5" r:id="rId2"/>
    <p:sldId id="256" r:id="rId3"/>
    <p:sldId id="320" r:id="rId4"/>
    <p:sldId id="300" r:id="rId5"/>
    <p:sldId id="321" r:id="rId6"/>
    <p:sldId id="322" r:id="rId7"/>
    <p:sldId id="319" r:id="rId8"/>
    <p:sldId id="323" r:id="rId9"/>
    <p:sldId id="324" r:id="rId10"/>
    <p:sldId id="309" r:id="rId11"/>
    <p:sldId id="316" r:id="rId12"/>
    <p:sldId id="325" r:id="rId13"/>
    <p:sldId id="318" r:id="rId14"/>
    <p:sldId id="317" r:id="rId15"/>
    <p:sldId id="310" r:id="rId16"/>
    <p:sldId id="303" r:id="rId17"/>
  </p:sldIdLst>
  <p:sldSz cx="9144000" cy="6858000" type="screen4x3"/>
  <p:notesSz cx="9750425" cy="685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227"/>
    <a:srgbClr val="000099"/>
    <a:srgbClr val="FF3300"/>
    <a:srgbClr val="FFFFFF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969" autoAdjust="0"/>
    <p:restoredTop sz="86420" autoAdjust="0"/>
  </p:normalViewPr>
  <p:slideViewPr>
    <p:cSldViewPr>
      <p:cViewPr varScale="1">
        <p:scale>
          <a:sx n="62" d="100"/>
          <a:sy n="62" d="100"/>
        </p:scale>
        <p:origin x="-996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2"/>
    </p:cViewPr>
  </p:sorter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2159"/>
        <p:guide pos="307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22913" y="0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F5753D-82B8-4AEF-B23E-D5C8CFCD6E1E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1925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22913" y="6511925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74C976-8ED4-41F0-9C69-F5289AEE96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22913" y="0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BD98A3-58D2-4EC0-92D8-66E875C5E471}" type="datetimeFigureOut">
              <a:rPr lang="en-GB"/>
              <a:pPr>
                <a:defRPr/>
              </a:pPr>
              <a:t>06/01/2013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4725" y="3257550"/>
            <a:ext cx="7800975" cy="3084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1925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22913" y="6511925"/>
            <a:ext cx="422592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ED3995-4015-477D-9949-3BC61E2D6E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0F634A-E031-4553-86E1-236D61A0DFC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Look TO not look AT.  Look for what?</a:t>
            </a:r>
            <a:endParaRPr lang="en-GB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AC9B32-F60A-4D49-ABE8-208F2F72C64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Women and high heals! My shoe collection (3 pairs).  Encamotado con un par. </a:t>
            </a: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9A944-07F5-443E-8C3E-76B5378BB59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Secular vs Christian music</a:t>
            </a:r>
            <a:endParaRPr lang="en-GB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7E6719-484E-405B-B148-849E9B41E56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An Englishman's house is his castle. (And a Scotsman’s too!)</a:t>
            </a:r>
            <a:endParaRPr lang="en-GB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365BE0-B7EA-4304-82A0-1BF7A53659A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FDD31D-E85F-4062-974E-68365D2A1FC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Faithful in daily life (love Jesus and others)</a:t>
            </a:r>
          </a:p>
          <a:p>
            <a:pPr marL="228600" indent="-228600">
              <a:spcBef>
                <a:spcPct val="0"/>
              </a:spcBef>
              <a:buFontTx/>
              <a:buAutoNum type="arabicPeriod"/>
            </a:pPr>
            <a:r>
              <a:rPr lang="en-US" smtClean="0"/>
              <a:t>Faithful in fulfilling God’s plan – whether ‘big’ or ‘small’.</a:t>
            </a:r>
            <a:endParaRPr lang="en-GB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F61AEA-0132-4BA8-BAB8-D4426B479E4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Faith is just hanging in there.  Faith without perseverance just gives up.  Faith needs works to stay alive!</a:t>
            </a:r>
            <a:endParaRPr lang="en-GB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220C9-DB40-43D3-9508-DC39CB13314B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CC46D-7113-406A-AF09-7CE20B45E5C8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D095-8ED2-4D75-8F6A-4364621A09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3315-41A5-4BC8-8155-D7BAAC00FEFB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A748-FBF6-4E1B-8AFF-9D3187ED73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0D48B-BE8C-4958-9960-80499B327965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3673C-CCE1-4064-9840-F38814330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A962-BD31-4D79-B98E-AEFE760C1BCB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9D60A-00C1-4030-860A-1871BB29A8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EB74-D576-4FF7-9192-EB5A58568A9F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0AB0D-5DFC-497D-825A-D63B7862E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3E9B-EC9E-44CF-86BB-A17D48E0EE41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852C-CED9-4C21-ADAB-9311DD01E3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4BC7-FE99-4EB4-B4CE-896602579372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92D3-BADF-4672-9DD2-D88013CD74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9A8BF-58D5-4561-AD7E-A20C17E2EFA3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C7139-112A-425A-B560-9CB0AA972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1749-7447-4D24-920E-D78FE5B1DACB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4064-CAE2-4A6D-85E4-1EFEF69918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0DC59-DD52-4978-8042-E3B1751D2A5D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FF2C-1721-4E0E-92AA-8A95A0DE15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001EF-7BE7-4B95-9C31-6196DAECA448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2BB97-27D9-4C7D-84EF-2CB1439FD1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106971-4300-4586-85E6-0175B569AB49}" type="datetimeFigureOut">
              <a:rPr lang="en-US"/>
              <a:pPr>
                <a:defRPr/>
              </a:pPr>
              <a:t>1/6/2013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892096-15DF-49B6-A3EE-82C8003E5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48958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NEW YEAR</a:t>
            </a:r>
            <a:endParaRPr lang="en-GB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-468560" y="-459432"/>
            <a:ext cx="10188624" cy="784887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GICF RETREAT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‘GREAT THINGS’ </a:t>
            </a:r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Saturday, January 12</a:t>
            </a:r>
            <a:r>
              <a:rPr lang="en-US" sz="28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Sign up today (10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RMB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per head)</a:t>
            </a: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00"/>
                            </p:stCondLst>
                            <p:childTnLst>
                              <p:par>
                                <p:cTn id="14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00"/>
                            </p:stCondLst>
                            <p:childTnLst>
                              <p:par>
                                <p:cTn id="17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5888"/>
            <a:ext cx="8229600" cy="6481762"/>
          </a:xfrm>
        </p:spPr>
        <p:txBody>
          <a:bodyPr rtlCol="0">
            <a:normAutofit fontScale="85000" lnSpcReduction="20000"/>
          </a:bodyPr>
          <a:lstStyle/>
          <a:p>
            <a:pPr marL="342900" lvl="1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the Castle</a:t>
            </a:r>
            <a:endParaRPr lang="en-GB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Psalm 61:3-4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baseline="30000" dirty="0" smtClean="0"/>
              <a:t>	3 </a:t>
            </a:r>
            <a:r>
              <a:rPr lang="en-GB" dirty="0" smtClean="0"/>
              <a:t>For You have been a </a:t>
            </a:r>
            <a:r>
              <a:rPr lang="en-GB" b="1" dirty="0" smtClean="0"/>
              <a:t>shelter</a:t>
            </a:r>
            <a:r>
              <a:rPr lang="en-GB" dirty="0" smtClean="0"/>
              <a:t> for me,</a:t>
            </a:r>
            <a:br>
              <a:rPr lang="en-GB" dirty="0" smtClean="0"/>
            </a:br>
            <a:r>
              <a:rPr lang="en-GB" dirty="0" smtClean="0"/>
              <a:t>	A </a:t>
            </a:r>
            <a:r>
              <a:rPr lang="en-GB" b="1" dirty="0" smtClean="0"/>
              <a:t>strong tower </a:t>
            </a:r>
            <a:r>
              <a:rPr lang="en-GB" dirty="0" smtClean="0"/>
              <a:t>from the enemy.</a:t>
            </a:r>
            <a:br>
              <a:rPr lang="en-GB" dirty="0" smtClean="0"/>
            </a:br>
            <a:r>
              <a:rPr lang="en-GB" b="1" baseline="30000" dirty="0" smtClean="0"/>
              <a:t>4 </a:t>
            </a:r>
            <a:r>
              <a:rPr lang="en-GB" dirty="0" smtClean="0"/>
              <a:t>I will abide in Your tabernacle forever;</a:t>
            </a:r>
            <a:br>
              <a:rPr lang="en-GB" dirty="0" smtClean="0"/>
            </a:br>
            <a:r>
              <a:rPr lang="en-GB" dirty="0" smtClean="0"/>
              <a:t>	I will trust in the </a:t>
            </a:r>
            <a:r>
              <a:rPr lang="en-GB" b="1" dirty="0" smtClean="0"/>
              <a:t>shelter</a:t>
            </a:r>
            <a:r>
              <a:rPr lang="en-GB" dirty="0" smtClean="0"/>
              <a:t> of Your wings. </a:t>
            </a:r>
            <a:r>
              <a:rPr lang="en-GB" i="1" dirty="0" smtClean="0"/>
              <a:t>Selah</a:t>
            </a:r>
            <a:endParaRPr lang="en-GB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Proverbs 18:10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The name of the LORD </a:t>
            </a:r>
            <a:r>
              <a:rPr lang="en-GB" b="1" dirty="0" smtClean="0"/>
              <a:t>is</a:t>
            </a:r>
            <a:r>
              <a:rPr lang="en-GB" dirty="0" smtClean="0"/>
              <a:t> </a:t>
            </a:r>
            <a:r>
              <a:rPr lang="en-GB" b="1" dirty="0" smtClean="0"/>
              <a:t>a</a:t>
            </a:r>
            <a:r>
              <a:rPr lang="en-GB" dirty="0" smtClean="0"/>
              <a:t> </a:t>
            </a:r>
            <a:r>
              <a:rPr lang="en-GB" b="1" dirty="0" smtClean="0"/>
              <a:t>strong</a:t>
            </a:r>
            <a:r>
              <a:rPr lang="en-GB" dirty="0" smtClean="0"/>
              <a:t> </a:t>
            </a:r>
            <a:r>
              <a:rPr lang="en-GB" b="1" dirty="0" smtClean="0"/>
              <a:t>tower</a:t>
            </a:r>
            <a:r>
              <a:rPr lang="en-GB" dirty="0" smtClean="0"/>
              <a:t>;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/>
              <a:t>	The </a:t>
            </a:r>
            <a:r>
              <a:rPr lang="en-GB" dirty="0" smtClean="0"/>
              <a:t>righteous run to it </a:t>
            </a:r>
            <a:r>
              <a:rPr lang="en-GB" b="1" dirty="0" smtClean="0"/>
              <a:t>a</a:t>
            </a:r>
            <a:r>
              <a:rPr lang="en-GB" dirty="0" smtClean="0"/>
              <a:t>nd </a:t>
            </a:r>
            <a:r>
              <a:rPr lang="en-GB" b="1" dirty="0" smtClean="0"/>
              <a:t>a</a:t>
            </a:r>
            <a:r>
              <a:rPr lang="en-GB" dirty="0" smtClean="0"/>
              <a:t>re safe.</a:t>
            </a:r>
            <a:r>
              <a:rPr lang="en-US" i="1" dirty="0" smtClean="0"/>
              <a:t>‘</a:t>
            </a: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 algn="ctr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5200" i="1" dirty="0" smtClean="0">
                <a:solidFill>
                  <a:schemeClr val="accent2">
                    <a:lumMod val="75000"/>
                  </a:schemeClr>
                </a:solidFill>
              </a:rPr>
              <a:t>Run to Salvation Castle. Live there always.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000" i="1" dirty="0" smtClean="0">
              <a:solidFill>
                <a:srgbClr val="002060"/>
              </a:solidFill>
            </a:endParaRPr>
          </a:p>
          <a:p>
            <a:pPr marL="342900" lvl="1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i="1" dirty="0" smtClean="0">
                <a:solidFill>
                  <a:srgbClr val="002060"/>
                </a:solidFill>
              </a:rPr>
              <a:t>What does your heart think of Christ? </a:t>
            </a:r>
            <a:r>
              <a:rPr lang="en-US" sz="4000" i="1" dirty="0" smtClean="0">
                <a:solidFill>
                  <a:schemeClr val="accent2">
                    <a:lumMod val="75000"/>
                  </a:schemeClr>
                </a:solidFill>
              </a:rPr>
              <a:t>“I love you, Jesus”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b="1" i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13" y="115888"/>
            <a:ext cx="8280400" cy="68437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Making the List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(Getting on the Hebrews 11 list) 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baseline="30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baseline="30000" dirty="0">
                <a:latin typeface="+mn-lt"/>
              </a:rPr>
              <a:t>…33 </a:t>
            </a:r>
            <a:r>
              <a:rPr lang="en-GB" sz="2400" i="1" dirty="0">
                <a:latin typeface="+mn-lt"/>
              </a:rPr>
              <a:t>Who through faith subdued kingdoms, …stopped the mouths of lions. … They were stoned, they were sawn asunder, were tempted,  … </a:t>
            </a:r>
            <a:r>
              <a:rPr lang="en-GB" sz="2400" b="1" i="1" baseline="30000" dirty="0">
                <a:latin typeface="+mn-lt"/>
              </a:rPr>
              <a:t>38 </a:t>
            </a:r>
            <a:r>
              <a:rPr lang="en-GB" sz="2400" i="1" dirty="0">
                <a:latin typeface="+mn-lt"/>
              </a:rPr>
              <a:t>(Of whom the world was not worthy:) they wandered in deserts, and in mountains, and in dens and caves of the earth.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i="1" baseline="30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i="1" baseline="30000" dirty="0">
                <a:latin typeface="+mn-lt"/>
              </a:rPr>
              <a:t>39 </a:t>
            </a:r>
            <a:r>
              <a:rPr lang="en-GB" sz="2400" b="1" i="1" dirty="0">
                <a:solidFill>
                  <a:srgbClr val="FF0000"/>
                </a:solidFill>
                <a:latin typeface="+mn-lt"/>
              </a:rPr>
              <a:t>And these all</a:t>
            </a:r>
            <a:r>
              <a:rPr lang="en-GB" sz="2400" i="1" dirty="0">
                <a:latin typeface="+mn-lt"/>
              </a:rPr>
              <a:t>, having obtained a good report through faith, </a:t>
            </a:r>
            <a:r>
              <a:rPr lang="en-GB" sz="2400" b="1" i="1" dirty="0">
                <a:solidFill>
                  <a:srgbClr val="FF0000"/>
                </a:solidFill>
                <a:latin typeface="+mn-lt"/>
              </a:rPr>
              <a:t>did not receive (died without receiving) the promise</a:t>
            </a:r>
            <a:r>
              <a:rPr lang="en-GB" sz="2400" i="1" dirty="0">
                <a:latin typeface="+mn-lt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What did Abraham, Isaac, Jacob and the rest ever build or achieve?  Mostly just hanging on in faith. </a:t>
            </a:r>
            <a:r>
              <a:rPr lang="en-US" sz="2800" b="1" dirty="0">
                <a:solidFill>
                  <a:srgbClr val="FF3300"/>
                </a:solidFill>
                <a:latin typeface="+mn-lt"/>
              </a:rPr>
              <a:t>SO, JUST HANG ON! </a:t>
            </a:r>
            <a:endParaRPr lang="en-GB" sz="2800" b="1" dirty="0">
              <a:solidFill>
                <a:srgbClr val="FF3300"/>
              </a:solidFill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Year’s Theme Message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/>
              <a:t>Authentic Christian Living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dirty="0" smtClean="0"/>
              <a:t>By December 31, 2012, will you have done what God had in mind for you?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400" b="1" dirty="0" smtClean="0">
                <a:solidFill>
                  <a:srgbClr val="0272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you do? Did you meet His goals and find His path for your life?</a:t>
            </a:r>
            <a:endParaRPr lang="en-GB" sz="5400" b="1" dirty="0">
              <a:solidFill>
                <a:srgbClr val="0272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80400" cy="1209675"/>
          </a:xfrm>
        </p:spPr>
        <p:txBody>
          <a:bodyPr rtlCol="0"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Year’s Theme  - Looking to Jesus</a:t>
            </a:r>
            <a:b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>
                <a:solidFill>
                  <a:sysClr val="windowText" lastClr="000000"/>
                </a:solidFill>
              </a:rPr>
              <a:t>Heb 12:1-2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514667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Therefore </a:t>
            </a:r>
            <a:r>
              <a:rPr lang="en-GB" dirty="0" smtClean="0">
                <a:solidFill>
                  <a:srgbClr val="FF0000"/>
                </a:solidFill>
              </a:rPr>
              <a:t>we also</a:t>
            </a:r>
            <a:r>
              <a:rPr lang="en-GB" dirty="0" smtClean="0"/>
              <a:t>,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since we are surrounded by so great a </a:t>
            </a:r>
            <a:r>
              <a:rPr lang="en-GB" b="1" dirty="0" smtClean="0"/>
              <a:t>cloud of witnesses</a:t>
            </a:r>
            <a:r>
              <a:rPr lang="en-GB" dirty="0" smtClean="0"/>
              <a:t>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000099"/>
                </a:solidFill>
              </a:rPr>
              <a:t>let us lay aside every weight</a:t>
            </a:r>
            <a:r>
              <a:rPr lang="en-GB" dirty="0" smtClean="0"/>
              <a:t>, and the sin which so easily ensnares </a:t>
            </a:r>
            <a:r>
              <a:rPr lang="en-GB" i="1" dirty="0" smtClean="0"/>
              <a:t>us,</a:t>
            </a:r>
            <a:r>
              <a:rPr lang="en-GB" dirty="0" smtClean="0"/>
              <a:t> and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000099"/>
                </a:solidFill>
              </a:rPr>
              <a:t>let us run with endurance </a:t>
            </a:r>
            <a:r>
              <a:rPr lang="en-GB" dirty="0" smtClean="0"/>
              <a:t>the race that is set before us,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000099"/>
                </a:solidFill>
              </a:rPr>
              <a:t>looking unto Jesus, </a:t>
            </a:r>
            <a:r>
              <a:rPr lang="en-GB" dirty="0" smtClean="0"/>
              <a:t>the author &amp; finisher of </a:t>
            </a:r>
            <a:r>
              <a:rPr lang="en-GB" i="1" dirty="0" smtClean="0"/>
              <a:t>our</a:t>
            </a:r>
            <a:r>
              <a:rPr lang="en-GB" dirty="0" smtClean="0"/>
              <a:t> faith, </a:t>
            </a:r>
            <a:r>
              <a:rPr lang="en-GB" b="1" dirty="0" smtClean="0"/>
              <a:t>who for the joy </a:t>
            </a:r>
            <a:r>
              <a:rPr lang="en-GB" dirty="0" smtClean="0"/>
              <a:t>that was set before Him endured the cross, despising the shame, and has sat down at the right hand of the throne of God.</a:t>
            </a:r>
            <a:endParaRPr lang="en-GB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>
                <a:solidFill>
                  <a:srgbClr val="FF0000"/>
                </a:solidFill>
              </a:rPr>
              <a:t>Hebrews 2:1-16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i="1" dirty="0" smtClean="0">
                <a:solidFill>
                  <a:srgbClr val="002060"/>
                </a:solidFill>
              </a:rPr>
              <a:t>Lay aside the sin </a:t>
            </a:r>
            <a:r>
              <a:rPr lang="en-US" sz="4000" i="1" dirty="0" smtClean="0"/>
              <a:t>– there are always witnesses!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i="1" dirty="0" smtClean="0">
                <a:solidFill>
                  <a:srgbClr val="002060"/>
                </a:solidFill>
              </a:rPr>
              <a:t>Run with endurance </a:t>
            </a:r>
            <a:r>
              <a:rPr lang="en-US" sz="4000" i="1" dirty="0" smtClean="0"/>
              <a:t>(patience, perseverance) – just hang on!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4000" i="1" dirty="0" smtClean="0">
                <a:solidFill>
                  <a:srgbClr val="002060"/>
                </a:solidFill>
              </a:rPr>
              <a:t>Looking to Jesus (</a:t>
            </a:r>
            <a:r>
              <a:rPr lang="en-US" sz="4000" i="1" dirty="0" smtClean="0"/>
              <a:t>who suffered … for the joy – having all his brothers and sister come to his wedding! ) gives us purpose in life.</a:t>
            </a:r>
            <a:endParaRPr lang="en-US" sz="40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3" y="260350"/>
            <a:ext cx="8891587" cy="6192838"/>
          </a:xfrm>
        </p:spPr>
        <p:txBody>
          <a:bodyPr rtlCol="0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7000" b="1" dirty="0" smtClean="0">
                <a:solidFill>
                  <a:srgbClr val="FF0000"/>
                </a:solidFill>
              </a:rPr>
              <a:t>CONCLUSION - </a:t>
            </a:r>
            <a:r>
              <a:rPr lang="en-US" sz="7200" b="1" dirty="0" smtClean="0"/>
              <a:t>looking to Jesus:</a:t>
            </a:r>
            <a:endParaRPr lang="en-GB" sz="7000" b="1" dirty="0" smtClean="0">
              <a:solidFill>
                <a:srgbClr val="FF0000"/>
              </a:solidFill>
            </a:endParaRPr>
          </a:p>
          <a:p>
            <a:pPr marL="715963" indent="-517525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6000" b="1" dirty="0" smtClean="0"/>
              <a:t>I live in Salvation Castle (&amp; am comfortable staying in his house)  </a:t>
            </a:r>
          </a:p>
          <a:p>
            <a:pPr marL="715963" lvl="1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	ARE YOU?</a:t>
            </a:r>
          </a:p>
          <a:p>
            <a:pPr marL="715963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/>
              <a:t>2. I am laying aside sin (there are witnesses around)</a:t>
            </a:r>
          </a:p>
          <a:p>
            <a:pPr marL="715963" lvl="1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	ARE YOU?</a:t>
            </a:r>
          </a:p>
          <a:p>
            <a:pPr marL="715963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/>
              <a:t>3. I am seeking my life purpose only in Him</a:t>
            </a:r>
          </a:p>
          <a:p>
            <a:pPr marL="715963" lvl="1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	ARE YOU?</a:t>
            </a:r>
          </a:p>
          <a:p>
            <a:pPr marL="715963" lvl="1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000" b="1" dirty="0" smtClean="0"/>
              <a:t>4. I am willing to pay the price and just HANG ON. </a:t>
            </a:r>
          </a:p>
          <a:p>
            <a:pPr marL="715963" lvl="1" indent="-5175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b="1" dirty="0" smtClean="0">
                <a:solidFill>
                  <a:srgbClr val="FF0000"/>
                </a:solidFill>
              </a:rPr>
              <a:t>	ARE YOU?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500063"/>
            <a:ext cx="8286750" cy="59531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of the year: 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you … </a:t>
            </a:r>
            <a:endParaRPr lang="en-GB" sz="6000" dirty="0" smtClean="0"/>
          </a:p>
          <a:p>
            <a:pPr marL="3175" indent="1111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to Jesus</a:t>
            </a:r>
          </a:p>
          <a:p>
            <a:pPr marL="3175" indent="11113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for salvation, protection, and life purpose?</a:t>
            </a:r>
            <a:endParaRPr lang="en-GB" sz="8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-468560" y="-459432"/>
            <a:ext cx="10188624" cy="7848872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50" y="333375"/>
            <a:ext cx="8501063" cy="59039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LOOK TO JESUS</a:t>
            </a:r>
            <a:endParaRPr lang="en-GB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80400" cy="1570037"/>
          </a:xfrm>
        </p:spPr>
        <p:txBody>
          <a:bodyPr rtlCol="0">
            <a:no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Theme </a:t>
            </a:r>
            <a:b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first sermon series</a:t>
            </a:r>
            <a:r>
              <a:rPr lang="en-GB" sz="1200" dirty="0">
                <a:solidFill>
                  <a:srgbClr val="FF0000"/>
                </a:solidFill>
              </a:rPr>
              <a:t/>
            </a:r>
            <a:br>
              <a:rPr lang="en-GB" sz="1200" dirty="0">
                <a:solidFill>
                  <a:srgbClr val="FF0000"/>
                </a:solidFill>
              </a:rPr>
            </a:br>
            <a:r>
              <a:rPr lang="en-US" sz="2400" i="1" dirty="0">
                <a:solidFill>
                  <a:sysClr val="windowText" lastClr="000000"/>
                </a:solidFill>
              </a:rPr>
              <a:t>Hebrews 11 &amp; 12</a:t>
            </a:r>
            <a:r>
              <a:rPr lang="en-US" sz="1200" i="1" dirty="0">
                <a:solidFill>
                  <a:sysClr val="windowText" lastClr="000000"/>
                </a:solidFill>
              </a:rPr>
              <a:t/>
            </a:r>
            <a:br>
              <a:rPr lang="en-US" sz="1200" i="1" dirty="0">
                <a:solidFill>
                  <a:sysClr val="windowText" lastClr="000000"/>
                </a:solidFill>
              </a:rPr>
            </a:br>
            <a:endParaRPr lang="en-GB" sz="1200" dirty="0">
              <a:solidFill>
                <a:sysClr val="windowText" lastClr="000000"/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50825" y="1916113"/>
            <a:ext cx="8447088" cy="47148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mtClean="0"/>
              <a:t>	1. Therefore we also, since we are surrounded by so great a cloud of witnesses, let us lay aside every weight, and the sin which so easily ensnares </a:t>
            </a:r>
            <a:r>
              <a:rPr lang="en-GB" i="1" smtClean="0"/>
              <a:t>us,</a:t>
            </a:r>
            <a:r>
              <a:rPr lang="en-GB" smtClean="0"/>
              <a:t> and let us run with endurance the race that is set before us, </a:t>
            </a:r>
            <a:r>
              <a:rPr lang="en-GB" b="1" baseline="30000" smtClean="0"/>
              <a:t>2 </a:t>
            </a:r>
            <a:r>
              <a:rPr lang="en-GB" b="1" smtClean="0">
                <a:solidFill>
                  <a:srgbClr val="FF0000"/>
                </a:solidFill>
              </a:rPr>
              <a:t>looking unto Jesus, </a:t>
            </a:r>
            <a:r>
              <a:rPr lang="en-GB" smtClean="0"/>
              <a:t>the author and finisher of </a:t>
            </a:r>
            <a:r>
              <a:rPr lang="en-GB" i="1" smtClean="0"/>
              <a:t>our</a:t>
            </a:r>
            <a:r>
              <a:rPr lang="en-GB" smtClean="0"/>
              <a:t> faith, who for the joy that was set before Him endured the cross, despising the shame, and has sat down at the right hand of the throne of God.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6048375"/>
          </a:xfrm>
        </p:spPr>
        <p:txBody>
          <a:bodyPr rtlCol="0">
            <a:normAutofit/>
          </a:bodyPr>
          <a:lstStyle/>
          <a:p>
            <a:pPr marL="342900" lvl="1" indent="-34290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whom are you looking?   </a:t>
            </a:r>
            <a:endParaRPr lang="en-GB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Who is Jesus in your mind?</a:t>
            </a:r>
            <a:endParaRPr lang="en-US" sz="2400" i="1" dirty="0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6600" b="1" smtClean="0"/>
              <a:t>OLD SHOES</a:t>
            </a:r>
            <a:endParaRPr lang="en-GB" sz="6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513"/>
            <a:ext cx="9144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Isaiah 30:15</a:t>
            </a:r>
            <a:r>
              <a:rPr lang="en-GB" sz="1800" smtClean="0">
                <a:solidFill>
                  <a:srgbClr val="FF0000"/>
                </a:solidFill>
              </a:rPr>
              <a:t> </a:t>
            </a:r>
            <a:r>
              <a:rPr lang="en-GB" sz="1800" b="1" smtClean="0"/>
              <a:t>In </a:t>
            </a:r>
            <a:r>
              <a:rPr lang="en-GB" sz="1800" smtClean="0"/>
              <a:t>returning &amp; </a:t>
            </a:r>
            <a:r>
              <a:rPr lang="en-GB" sz="1800" b="1" smtClean="0"/>
              <a:t>rest</a:t>
            </a:r>
            <a:r>
              <a:rPr lang="en-GB" sz="1800" smtClean="0"/>
              <a:t> you shall be saved; </a:t>
            </a:r>
            <a:r>
              <a:rPr lang="en-GB" sz="1800" b="1" smtClean="0"/>
              <a:t>In</a:t>
            </a:r>
            <a:r>
              <a:rPr lang="en-GB" sz="1800" smtClean="0"/>
              <a:t> quietness and confidence shall be your strength.</a:t>
            </a:r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1 Samuel 30:6 </a:t>
            </a:r>
            <a:r>
              <a:rPr lang="en-GB" sz="1800" smtClean="0"/>
              <a:t>But </a:t>
            </a:r>
            <a:r>
              <a:rPr lang="en-GB" sz="1800" b="1" smtClean="0"/>
              <a:t>David</a:t>
            </a:r>
            <a:r>
              <a:rPr lang="en-GB" sz="1800" smtClean="0"/>
              <a:t> </a:t>
            </a:r>
            <a:r>
              <a:rPr lang="en-GB" sz="1800" b="1" smtClean="0"/>
              <a:t>strengthened</a:t>
            </a:r>
            <a:r>
              <a:rPr lang="en-GB" sz="1800" smtClean="0"/>
              <a:t> </a:t>
            </a:r>
            <a:r>
              <a:rPr lang="en-GB" sz="1800" b="1" smtClean="0"/>
              <a:t>himself</a:t>
            </a:r>
            <a:r>
              <a:rPr lang="en-GB" sz="1800" smtClean="0"/>
              <a:t> in the LORD his God. </a:t>
            </a:r>
            <a:endParaRPr lang="en-US" sz="1800" smtClean="0"/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Philippians 2:1-3</a:t>
            </a:r>
            <a:r>
              <a:rPr lang="en-GB" sz="1800" smtClean="0"/>
              <a:t>	Therefore if </a:t>
            </a:r>
            <a:r>
              <a:rPr lang="en-GB" sz="1800" i="1" smtClean="0"/>
              <a:t>there is</a:t>
            </a:r>
            <a:r>
              <a:rPr lang="en-GB" sz="1800" smtClean="0"/>
              <a:t> any consolation in Christ, if any comfort of love, if any fellowship of the Spirit, if any affection and mercy, </a:t>
            </a:r>
            <a:r>
              <a:rPr lang="en-GB" sz="1800" b="1" baseline="30000" smtClean="0"/>
              <a:t> </a:t>
            </a:r>
            <a:r>
              <a:rPr lang="en-GB" sz="1800" smtClean="0"/>
              <a:t>fulfill my joy by being like-minded, having the same love, </a:t>
            </a:r>
            <a:r>
              <a:rPr lang="en-GB" sz="1800" i="1" smtClean="0"/>
              <a:t>…</a:t>
            </a:r>
            <a:endParaRPr lang="en-GB" sz="1800" smtClean="0"/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John 17:3 </a:t>
            </a:r>
            <a:r>
              <a:rPr lang="en-GB" sz="1800" smtClean="0"/>
              <a:t>And this is eternal life, that they may </a:t>
            </a:r>
            <a:r>
              <a:rPr lang="en-GB" sz="1800" b="1" smtClean="0"/>
              <a:t>know</a:t>
            </a:r>
            <a:r>
              <a:rPr lang="en-GB" sz="1800" smtClean="0"/>
              <a:t> You, the only true God, and Jesus </a:t>
            </a:r>
            <a:r>
              <a:rPr lang="en-GB" sz="1800" b="1" smtClean="0"/>
              <a:t>Christ</a:t>
            </a:r>
            <a:r>
              <a:rPr lang="en-GB" sz="1800" smtClean="0"/>
              <a:t> whom You have sent.</a:t>
            </a:r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Philippians 3:10</a:t>
            </a:r>
            <a:r>
              <a:rPr lang="en-GB" sz="1800" smtClean="0">
                <a:solidFill>
                  <a:srgbClr val="FF0000"/>
                </a:solidFill>
              </a:rPr>
              <a:t>  </a:t>
            </a:r>
            <a:r>
              <a:rPr lang="en-GB" sz="1800" smtClean="0"/>
              <a:t>that I may know Him and the power of His resurrection, </a:t>
            </a:r>
          </a:p>
          <a:p>
            <a:pPr>
              <a:buFont typeface="Arial" charset="0"/>
              <a:buNone/>
            </a:pPr>
            <a:r>
              <a:rPr lang="en-GB" sz="1800" b="1" smtClean="0"/>
              <a:t>Job 33:26 </a:t>
            </a:r>
            <a:r>
              <a:rPr lang="en-GB" sz="1800" smtClean="0"/>
              <a:t>He shall pray to </a:t>
            </a:r>
            <a:r>
              <a:rPr lang="en-GB" sz="1800" b="1" smtClean="0"/>
              <a:t>God</a:t>
            </a:r>
            <a:r>
              <a:rPr lang="en-GB" sz="1800" smtClean="0"/>
              <a:t>, and He will delight </a:t>
            </a:r>
            <a:r>
              <a:rPr lang="en-GB" sz="1800" b="1" smtClean="0"/>
              <a:t>in</a:t>
            </a:r>
            <a:r>
              <a:rPr lang="en-GB" sz="1800" smtClean="0"/>
              <a:t> him, He shall see His face with joy, For He </a:t>
            </a:r>
            <a:r>
              <a:rPr lang="en-GB" sz="1800" b="1" smtClean="0"/>
              <a:t>rest</a:t>
            </a:r>
            <a:r>
              <a:rPr lang="en-GB" sz="1800" smtClean="0"/>
              <a:t>ores to man His righteousness.</a:t>
            </a:r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Psalm 46:10 </a:t>
            </a:r>
            <a:r>
              <a:rPr lang="en-GB" sz="1800" smtClean="0"/>
              <a:t>Be </a:t>
            </a:r>
            <a:r>
              <a:rPr lang="en-GB" sz="1800" b="1" smtClean="0"/>
              <a:t>still</a:t>
            </a:r>
            <a:r>
              <a:rPr lang="en-GB" sz="1800" smtClean="0"/>
              <a:t>, and </a:t>
            </a:r>
            <a:r>
              <a:rPr lang="en-GB" sz="1800" b="1" smtClean="0"/>
              <a:t>know</a:t>
            </a:r>
            <a:r>
              <a:rPr lang="en-GB" sz="1800" smtClean="0"/>
              <a:t> that I am </a:t>
            </a:r>
            <a:r>
              <a:rPr lang="en-GB" sz="1800" b="1" smtClean="0"/>
              <a:t>God</a:t>
            </a:r>
            <a:r>
              <a:rPr lang="en-GB" sz="1800" smtClean="0"/>
              <a:t>; </a:t>
            </a:r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Job 29:4 </a:t>
            </a:r>
            <a:r>
              <a:rPr lang="en-GB" sz="1800" smtClean="0"/>
              <a:t>Just as I was in the days of my prime, When the </a:t>
            </a:r>
            <a:r>
              <a:rPr lang="en-GB" sz="1800" b="1" smtClean="0"/>
              <a:t>friendly counsel</a:t>
            </a:r>
            <a:r>
              <a:rPr lang="en-GB" sz="1800" smtClean="0"/>
              <a:t> of God was over my tent;</a:t>
            </a:r>
          </a:p>
          <a:p>
            <a:pPr>
              <a:buFont typeface="Arial" charset="0"/>
              <a:buNone/>
            </a:pPr>
            <a:r>
              <a:rPr lang="en-GB" sz="1800" b="1" smtClean="0">
                <a:solidFill>
                  <a:srgbClr val="FF0000"/>
                </a:solidFill>
              </a:rPr>
              <a:t>Proverbs 3:32  </a:t>
            </a:r>
            <a:r>
              <a:rPr lang="en-GB" sz="1800" smtClean="0"/>
              <a:t>His (God’s) </a:t>
            </a:r>
            <a:r>
              <a:rPr lang="en-GB" sz="1800" b="1" smtClean="0"/>
              <a:t>secret</a:t>
            </a:r>
            <a:r>
              <a:rPr lang="en-GB" sz="1800" smtClean="0"/>
              <a:t> </a:t>
            </a:r>
            <a:r>
              <a:rPr lang="en-GB" sz="1800" b="1" smtClean="0"/>
              <a:t>counsel</a:t>
            </a:r>
            <a:r>
              <a:rPr lang="en-GB" sz="1800" smtClean="0"/>
              <a:t> is with the upright.</a:t>
            </a:r>
          </a:p>
          <a:p>
            <a:endParaRPr lang="en-GB" sz="1800" smtClean="0"/>
          </a:p>
        </p:txBody>
      </p:sp>
      <p:pic>
        <p:nvPicPr>
          <p:cNvPr id="4" name="Picture 3" descr="1274789801r4w2qQ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10172" t="12238" r="4092" b="10262"/>
          <a:stretch>
            <a:fillRect/>
          </a:stretch>
        </p:blipFill>
        <p:spPr bwMode="auto">
          <a:xfrm>
            <a:off x="3203575" y="2420938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50825" y="6021388"/>
            <a:ext cx="6783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99"/>
                </a:solidFill>
                <a:latin typeface="Calibri" pitchFamily="34" charset="0"/>
              </a:rPr>
              <a:t>Find comfort in knowing God and being around Him</a:t>
            </a:r>
            <a:endParaRPr lang="en-GB" sz="240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0" presetClass="path" presetSubtype="0" repeatCount="4000" accel="50000" decel="5000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animMotion origin="layout" path="M 1.11111E-6 -0.00023 C 0.00712 -0.00994 0.01649 -0.01596 0.02465 -0.02428 C 0.03108 -0.03075 0.03507 -0.03653 0.04305 -0.03977 C 0.04983 -0.05341 0.04201 -0.03977 0.05486 -0.05295 C 0.06007 -0.0585 0.0651 -0.06428 0.06979 -0.07075 C 0.07135 -0.07353 0.07292 -0.07677 0.0743 -0.07977 C 0.07726 -0.08463 0.08455 -0.09295 0.08455 -0.09272 C 0.08733 -0.10359 0.09462 -0.11075 0.09965 -0.11977 C 0.10451 -0.12694 0.10764 -0.13411 0.11319 -0.14174 C 0.11771 -0.1496 0.32118 -0.15029 0.32674 -0.15746 C 0.33003 -0.17018 0.3684 -0.2407 0.37587 -0.25041 C 0.38472 -0.26243 0.35885 -0.35977 0.36823 -0.36347 C 0.37187 -0.37896 0.31823 -0.46544 0.32118 -0.47653 C 0.32049 -0.48971 0.25816 -0.48625 0.25694 -0.49919 C 0.2559 -0.51029 0.20903 -0.44532 0.20226 -0.45388 C 0.16458 -0.51168 0.05764 -0.47376 0.01354 -0.47908 C 0.0059 -0.48416 -0.05156 -0.4837 -0.05868 -0.48902 C -0.07691 -0.50359 -0.10833 -0.48717 -0.12986 -0.49156 C -0.13958 -0.49596 -0.30052 -0.49226 -0.30903 -0.49919 C -0.3434 -0.49757 -0.49913 -0.50359 -0.53351 -0.50174 C -0.52014 -0.48648 -0.53767 -0.38035 -0.48455 -0.36347 C -0.47708 -0.32902 -0.48438 -0.3496 -0.48837 -0.29549 C -0.50122 -0.28255 -0.4934 -0.0363 -0.50903 -0.03931 C -0.52257 -0.04555 -0.44375 0.07653 -0.45816 0.07375 C -0.47726 0.07422 -0.38646 0.17803 -0.41285 0.20185 C -0.41823 0.21248 -0.30208 0.31584 -0.30903 0.32508 C -0.31163 0.3378 0.27847 0.12231 0.27396 0.1341 C 0.26285 0.1637 0.28142 -0.29989 0.27396 -0.27561 C 0.27309 -0.27307 0.19583 -0.36347 0.19479 -0.36093 C 0.19271 -0.35538 -0.04583 -0.38705 -0.04688 -0.38104 C -0.04844 -0.37179 -0.22813 -0.36532 -0.23021 -0.35584 C -0.23368 -0.29966 -0.36528 -0.29688 -0.36181 -0.24023 C -0.36059 -0.21896 -0.37813 -0.11885 -0.36945 -0.09966 C -0.36597 -0.09249 -0.38542 -0.01503 -0.38073 -0.00671 C -0.36424 0.02451 -0.35868 0.06058 -0.33646 0.08393 C -0.33264 0.08809 -0.32934 0.0941 -0.32483 0.09734 C -0.32031 0.10104 -0.31493 0.1015 -0.31007 0.10404 C -0.29826 0.11815 -0.28472 0.13063 -0.27483 0.14821 C -0.26806 0.16069 -0.26372 0.17526 -0.25504 0.18612 C -0.24184 0.20185 -0.22431 0.21688 -0.21007 0.23029 C -0.20052 0.23907 -0.18872 0.24115 -0.17847 0.24786 C -0.16406 0.25734 -0.14913 0.26774 -0.13333 0.27237 C -0.10556 0.28069 -0.08021 0.28323 -0.05174 0.28532 C -0.0092 0.2941 0.02465 0.28948 0.06979 0.28532 C 0.07674 0.28323 0.08437 0.28208 0.09114 0.27907 C 0.10625 0.27237 0.11927 0.26196 0.13472 0.25688 C 0.14739 0.25734 0.16042 0.25734 0.17309 0.25896 C 0.18142 0.26034 0.18993 0.27329 0.19635 0.27907 C 0.20677 0.28786 0.21823 0.29526 0.22812 0.30543 C 0.23733 0.31491 0.24531 0.3274 0.25486 0.33618 C 0.2618 0.34289 0.27066 0.34566 0.27812 0.35191 C 0.29792 0.34959 0.29028 0.34959 0.30156 0.34959 " pathEditMode="relative" rAng="0" ptsTypes="ffffffffffffffffffffafffffffffffffffffffffffffffffff">
                                      <p:cBhvr>
                                        <p:cTn id="4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3D-graphics_Musical_notes_025816_2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MUSIC</a:t>
            </a:r>
            <a:endParaRPr lang="en-GB" sz="6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musical-rai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8" name="Picture 7" descr="Music_Notes1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276475"/>
            <a:ext cx="6848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76600" y="3573463"/>
            <a:ext cx="345598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000099"/>
                </a:solidFill>
                <a:latin typeface="Calibri" pitchFamily="34" charset="0"/>
              </a:rPr>
              <a:t>Give God time to talk to you!</a:t>
            </a:r>
            <a:endParaRPr lang="en-GB" sz="4800">
              <a:solidFill>
                <a:srgbClr val="0000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61" presetClass="path" presetSubtype="0" accel="50000" decel="5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0  C -0.008 0.01067  -0.017 0.02133  -0.021 0.03467  C -0.025 0.04933  -0.027 0.06667  -0.029 0.084  C -0.031 0.10133  -0.029 0.116  -0.027 0.132  C -0.025 0.14667  -0.022 0.16267  -0.015 0.176  C -0.009 0.18933  0.001 0.2  0.012 0.208  C 0.022 0.216  0.034 0.22133  0.046 0.224  C 0.058 0.22667  0.07 0.22667  0.081 0.224  C 0.093 0.22133  0.104 0.21467  0.113 0.204  C 0.122 0.19467  0.13 0.18267  0.134 0.168  C 0.139 0.15467  0.141 0.136  0.141 0.12133  C 0.142 0.10667  0.141 0.08933  0.136 0.07467  C 0.131 0.06133  0.122 0.05067  0.11 0.04533  C 0.098 0.04133  0.086 0.04667  0.078 0.056  C 0.071 0.06533  0.066 0.08  0.065 0.09733  C 0.065 0.11467  0.066 0.13067  0.071 0.144  C 0.076 0.15733  0.075 0.16  0.095 0.17733  C 0.113 0.196  0.131 0.19067  0.142 0.192  C 0.153 0.192  0.162 0.18667  0.173 0.18133  C 0.185 0.17467  0.195 0.16267  0.202 0.152  C 0.209 0.14133  0.212 0.128  0.216 0.10667  C 0.219 0.08533  0.219 0.07467  0.219 0.05867  C 0.219 0.04267  0.219 0.02667  0.219 0.01067  E" pathEditMode="relative" ptsTypes="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9828" t="26202" r="12520" b="24971"/>
          <a:stretch>
            <a:fillRect/>
          </a:stretch>
        </p:blipFill>
        <p:spPr bwMode="auto">
          <a:xfrm>
            <a:off x="1258888" y="84138"/>
            <a:ext cx="6877050" cy="668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dinburgh-castl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5900"/>
            <a:ext cx="9139238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7" name="Content Placeholder 3" descr="Edinburgh_Castle_from_Portsburg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52413"/>
            <a:ext cx="8677275" cy="643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marL="3429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Scottish Castles </a:t>
            </a:r>
            <a:endParaRPr lang="en-GB" sz="105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2080" y="1484784"/>
            <a:ext cx="34780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Safe refuge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1198" y="4869160"/>
            <a:ext cx="39792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Strong Tower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eilean-donan-castle.jpg"/>
          <p:cNvPicPr>
            <a:picLocks noChangeAspect="1"/>
          </p:cNvPicPr>
          <p:nvPr/>
        </p:nvPicPr>
        <p:blipFill>
          <a:blip r:embed="rId2"/>
          <a:srcRect l="12975" r="2528"/>
          <a:stretch>
            <a:fillRect/>
          </a:stretch>
        </p:blipFill>
        <p:spPr bwMode="auto">
          <a:xfrm>
            <a:off x="-36513" y="71438"/>
            <a:ext cx="9221788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1560" y="5661248"/>
            <a:ext cx="807362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</a:rPr>
              <a:t>Shelter from the storm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28675" name="Picture 3" descr="Caerlaverock_Castle_from_the_air_tcm4-5697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4450"/>
            <a:ext cx="8809037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79912" y="5373216"/>
            <a:ext cx="46873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Mighty Fortress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2847</TotalTime>
  <Words>780</Words>
  <Application>Microsoft Office PowerPoint</Application>
  <PresentationFormat>On-screen Show (4:3)</PresentationFormat>
  <Paragraphs>76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Arial</vt:lpstr>
      <vt:lpstr>Britannic Bold</vt:lpstr>
      <vt:lpstr>宋体</vt:lpstr>
      <vt:lpstr>Office Theme</vt:lpstr>
      <vt:lpstr>HAPPY NEW YEAR</vt:lpstr>
      <vt:lpstr>LOOK TO JESUS</vt:lpstr>
      <vt:lpstr>Year Theme  and first sermon series Hebrews 11 &amp; 12 </vt:lpstr>
      <vt:lpstr>Slide 4</vt:lpstr>
      <vt:lpstr>OLD SHOES</vt:lpstr>
      <vt:lpstr>JESUS MUSIC</vt:lpstr>
      <vt:lpstr>Scottish Castles </vt:lpstr>
      <vt:lpstr>Slide 8</vt:lpstr>
      <vt:lpstr>Slide 9</vt:lpstr>
      <vt:lpstr>Slide 10</vt:lpstr>
      <vt:lpstr>Slide 11</vt:lpstr>
      <vt:lpstr>Last Year’s Theme Message Authentic Christian Living</vt:lpstr>
      <vt:lpstr>This Year’s Theme  - Looking to Jesus Heb 12:1-2</vt:lpstr>
      <vt:lpstr>Slide 14</vt:lpstr>
      <vt:lpstr>Slide 15</vt:lpstr>
      <vt:lpstr>Slide 16</vt:lpstr>
    </vt:vector>
  </TitlesOfParts>
  <Company>WwW.YlmF.CoM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been to the tomb yet?</dc:title>
  <dc:creator>DT</dc:creator>
  <cp:lastModifiedBy>owner</cp:lastModifiedBy>
  <cp:revision>339</cp:revision>
  <dcterms:created xsi:type="dcterms:W3CDTF">2011-04-23T13:26:44Z</dcterms:created>
  <dcterms:modified xsi:type="dcterms:W3CDTF">2013-01-06T03:28:52Z</dcterms:modified>
</cp:coreProperties>
</file>